
<file path=[Content_Types].xml><?xml version="1.0" encoding="utf-8"?>
<Types xmlns="http://schemas.openxmlformats.org/package/2006/content-types">
  <Default Extension="jfif" ContentType="image/jpeg"/>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sldIdLst>
    <p:sldId id="256" r:id="rId2"/>
    <p:sldId id="288" r:id="rId3"/>
    <p:sldId id="289" r:id="rId4"/>
    <p:sldId id="290" r:id="rId5"/>
    <p:sldId id="291" r:id="rId6"/>
    <p:sldId id="292" r:id="rId7"/>
    <p:sldId id="257" r:id="rId8"/>
    <p:sldId id="293" r:id="rId9"/>
    <p:sldId id="294" r:id="rId10"/>
    <p:sldId id="295" r:id="rId11"/>
    <p:sldId id="296" r:id="rId12"/>
    <p:sldId id="298" r:id="rId13"/>
    <p:sldId id="297" r:id="rId14"/>
    <p:sldId id="299" r:id="rId1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B500"/>
    <a:srgbClr val="FF2D2D"/>
    <a:srgbClr val="FF9900"/>
    <a:srgbClr val="FF1515"/>
    <a:srgbClr val="FCF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7" autoAdjust="0"/>
    <p:restoredTop sz="94660"/>
  </p:normalViewPr>
  <p:slideViewPr>
    <p:cSldViewPr>
      <p:cViewPr varScale="1">
        <p:scale>
          <a:sx n="89" d="100"/>
          <a:sy n="89" d="100"/>
        </p:scale>
        <p:origin x="1310"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80BFB0-B4C6-47A4-B250-AA3A5941AA46}" type="datetimeFigureOut">
              <a:rPr lang="vi-VN" smtClean="0"/>
              <a:t>13/05/2021</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D5BE79-17C4-48F8-B43F-D8B770FF4618}" type="slidenum">
              <a:rPr lang="vi-VN" smtClean="0"/>
              <a:t>‹#›</a:t>
            </a:fld>
            <a:endParaRPr lang="vi-VN"/>
          </a:p>
        </p:txBody>
      </p:sp>
    </p:spTree>
    <p:extLst>
      <p:ext uri="{BB962C8B-B14F-4D97-AF65-F5344CB8AC3E}">
        <p14:creationId xmlns:p14="http://schemas.microsoft.com/office/powerpoint/2010/main" val="740240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74601CC-7B47-4517-88F8-FF4A5B0F5A44}" type="datetimeFigureOut">
              <a:rPr lang="vi-VN" smtClean="0"/>
              <a:t>13/05/2021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BAE661-1578-4559-8650-E3CF0183FF88}" type="slidenum">
              <a:rPr lang="vi-VN" smtClean="0"/>
              <a:t>‹#›</a:t>
            </a:fld>
            <a:endParaRPr lang="vi-VN"/>
          </a:p>
        </p:txBody>
      </p:sp>
    </p:spTree>
    <p:extLst>
      <p:ext uri="{BB962C8B-B14F-4D97-AF65-F5344CB8AC3E}">
        <p14:creationId xmlns:p14="http://schemas.microsoft.com/office/powerpoint/2010/main" val="4097539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74601CC-7B47-4517-88F8-FF4A5B0F5A44}" type="datetimeFigureOut">
              <a:rPr lang="vi-VN" smtClean="0"/>
              <a:t>13/05/2021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BAE661-1578-4559-8650-E3CF0183FF88}" type="slidenum">
              <a:rPr lang="vi-VN" smtClean="0"/>
              <a:t>‹#›</a:t>
            </a:fld>
            <a:endParaRPr lang="vi-VN"/>
          </a:p>
        </p:txBody>
      </p:sp>
    </p:spTree>
    <p:extLst>
      <p:ext uri="{BB962C8B-B14F-4D97-AF65-F5344CB8AC3E}">
        <p14:creationId xmlns:p14="http://schemas.microsoft.com/office/powerpoint/2010/main" val="1010684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74601CC-7B47-4517-88F8-FF4A5B0F5A44}" type="datetimeFigureOut">
              <a:rPr lang="vi-VN" smtClean="0"/>
              <a:t>13/05/2021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BAE661-1578-4559-8650-E3CF0183FF88}" type="slidenum">
              <a:rPr lang="vi-VN" smtClean="0"/>
              <a:t>‹#›</a:t>
            </a:fld>
            <a:endParaRPr lang="vi-VN"/>
          </a:p>
        </p:txBody>
      </p:sp>
    </p:spTree>
    <p:extLst>
      <p:ext uri="{BB962C8B-B14F-4D97-AF65-F5344CB8AC3E}">
        <p14:creationId xmlns:p14="http://schemas.microsoft.com/office/powerpoint/2010/main" val="3076095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74601CC-7B47-4517-88F8-FF4A5B0F5A44}" type="datetimeFigureOut">
              <a:rPr lang="vi-VN" smtClean="0"/>
              <a:t>13/05/2021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BAE661-1578-4559-8650-E3CF0183FF88}" type="slidenum">
              <a:rPr lang="vi-VN" smtClean="0"/>
              <a:t>‹#›</a:t>
            </a:fld>
            <a:endParaRPr lang="vi-VN"/>
          </a:p>
        </p:txBody>
      </p:sp>
    </p:spTree>
    <p:extLst>
      <p:ext uri="{BB962C8B-B14F-4D97-AF65-F5344CB8AC3E}">
        <p14:creationId xmlns:p14="http://schemas.microsoft.com/office/powerpoint/2010/main" val="1888634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4601CC-7B47-4517-88F8-FF4A5B0F5A44}" type="datetimeFigureOut">
              <a:rPr lang="vi-VN" smtClean="0"/>
              <a:t>13/05/2021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BAE661-1578-4559-8650-E3CF0183FF88}" type="slidenum">
              <a:rPr lang="vi-VN" smtClean="0"/>
              <a:t>‹#›</a:t>
            </a:fld>
            <a:endParaRPr lang="vi-VN"/>
          </a:p>
        </p:txBody>
      </p:sp>
    </p:spTree>
    <p:extLst>
      <p:ext uri="{BB962C8B-B14F-4D97-AF65-F5344CB8AC3E}">
        <p14:creationId xmlns:p14="http://schemas.microsoft.com/office/powerpoint/2010/main" val="1605170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74601CC-7B47-4517-88F8-FF4A5B0F5A44}" type="datetimeFigureOut">
              <a:rPr lang="vi-VN" smtClean="0"/>
              <a:t>13/05/2021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7BAE661-1578-4559-8650-E3CF0183FF88}" type="slidenum">
              <a:rPr lang="vi-VN" smtClean="0"/>
              <a:t>‹#›</a:t>
            </a:fld>
            <a:endParaRPr lang="vi-VN"/>
          </a:p>
        </p:txBody>
      </p:sp>
    </p:spTree>
    <p:extLst>
      <p:ext uri="{BB962C8B-B14F-4D97-AF65-F5344CB8AC3E}">
        <p14:creationId xmlns:p14="http://schemas.microsoft.com/office/powerpoint/2010/main" val="379467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74601CC-7B47-4517-88F8-FF4A5B0F5A44}" type="datetimeFigureOut">
              <a:rPr lang="vi-VN" smtClean="0"/>
              <a:t>13/05/2021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7BAE661-1578-4559-8650-E3CF0183FF88}" type="slidenum">
              <a:rPr lang="vi-VN" smtClean="0"/>
              <a:t>‹#›</a:t>
            </a:fld>
            <a:endParaRPr lang="vi-VN"/>
          </a:p>
        </p:txBody>
      </p:sp>
    </p:spTree>
    <p:extLst>
      <p:ext uri="{BB962C8B-B14F-4D97-AF65-F5344CB8AC3E}">
        <p14:creationId xmlns:p14="http://schemas.microsoft.com/office/powerpoint/2010/main" val="3383147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74601CC-7B47-4517-88F8-FF4A5B0F5A44}" type="datetimeFigureOut">
              <a:rPr lang="vi-VN" smtClean="0"/>
              <a:t>13/05/2021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7BAE661-1578-4559-8650-E3CF0183FF88}" type="slidenum">
              <a:rPr lang="vi-VN" smtClean="0"/>
              <a:t>‹#›</a:t>
            </a:fld>
            <a:endParaRPr lang="vi-VN"/>
          </a:p>
        </p:txBody>
      </p:sp>
    </p:spTree>
    <p:extLst>
      <p:ext uri="{BB962C8B-B14F-4D97-AF65-F5344CB8AC3E}">
        <p14:creationId xmlns:p14="http://schemas.microsoft.com/office/powerpoint/2010/main" val="3728519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4601CC-7B47-4517-88F8-FF4A5B0F5A44}" type="datetimeFigureOut">
              <a:rPr lang="vi-VN" smtClean="0"/>
              <a:t>13/05/2021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7BAE661-1578-4559-8650-E3CF0183FF88}" type="slidenum">
              <a:rPr lang="vi-VN" smtClean="0"/>
              <a:t>‹#›</a:t>
            </a:fld>
            <a:endParaRPr lang="vi-VN"/>
          </a:p>
        </p:txBody>
      </p:sp>
    </p:spTree>
    <p:extLst>
      <p:ext uri="{BB962C8B-B14F-4D97-AF65-F5344CB8AC3E}">
        <p14:creationId xmlns:p14="http://schemas.microsoft.com/office/powerpoint/2010/main" val="4008834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4601CC-7B47-4517-88F8-FF4A5B0F5A44}" type="datetimeFigureOut">
              <a:rPr lang="vi-VN" smtClean="0"/>
              <a:t>13/05/2021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7BAE661-1578-4559-8650-E3CF0183FF88}" type="slidenum">
              <a:rPr lang="vi-VN" smtClean="0"/>
              <a:t>‹#›</a:t>
            </a:fld>
            <a:endParaRPr lang="vi-VN"/>
          </a:p>
        </p:txBody>
      </p:sp>
    </p:spTree>
    <p:extLst>
      <p:ext uri="{BB962C8B-B14F-4D97-AF65-F5344CB8AC3E}">
        <p14:creationId xmlns:p14="http://schemas.microsoft.com/office/powerpoint/2010/main" val="1234191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4601CC-7B47-4517-88F8-FF4A5B0F5A44}" type="datetimeFigureOut">
              <a:rPr lang="vi-VN" smtClean="0"/>
              <a:t>13/05/2021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7BAE661-1578-4559-8650-E3CF0183FF88}" type="slidenum">
              <a:rPr lang="vi-VN" smtClean="0"/>
              <a:t>‹#›</a:t>
            </a:fld>
            <a:endParaRPr lang="vi-VN"/>
          </a:p>
        </p:txBody>
      </p:sp>
    </p:spTree>
    <p:extLst>
      <p:ext uri="{BB962C8B-B14F-4D97-AF65-F5344CB8AC3E}">
        <p14:creationId xmlns:p14="http://schemas.microsoft.com/office/powerpoint/2010/main" val="51492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601CC-7B47-4517-88F8-FF4A5B0F5A44}" type="datetimeFigureOut">
              <a:rPr lang="vi-VN" smtClean="0"/>
              <a:t>13/05/2021</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AE661-1578-4559-8650-E3CF0183FF88}" type="slidenum">
              <a:rPr lang="vi-VN" smtClean="0"/>
              <a:t>‹#›</a:t>
            </a:fld>
            <a:endParaRPr lang="vi-VN"/>
          </a:p>
        </p:txBody>
      </p:sp>
    </p:spTree>
    <p:extLst>
      <p:ext uri="{BB962C8B-B14F-4D97-AF65-F5344CB8AC3E}">
        <p14:creationId xmlns:p14="http://schemas.microsoft.com/office/powerpoint/2010/main" val="3737782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4.jf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601" y="1484784"/>
            <a:ext cx="8970527" cy="194421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5600" b="1" dirty="0" smtClean="0">
                <a:ln w="22225">
                  <a:solidFill>
                    <a:schemeClr val="accent2"/>
                  </a:solidFill>
                  <a:prstDash val="solid"/>
                </a:ln>
                <a:solidFill>
                  <a:srgbClr val="FF0000"/>
                </a:solidFill>
                <a:latin typeface="Arial" pitchFamily="34" charset="0"/>
                <a:cs typeface="Arial" pitchFamily="34" charset="0"/>
              </a:rPr>
              <a:t>NGUYÊN LÍ I </a:t>
            </a:r>
          </a:p>
          <a:p>
            <a:pPr algn="ctr"/>
            <a:r>
              <a:rPr lang="vi-VN" sz="5600" b="1" dirty="0" smtClean="0">
                <a:ln w="22225">
                  <a:solidFill>
                    <a:schemeClr val="accent2"/>
                  </a:solidFill>
                  <a:prstDash val="solid"/>
                </a:ln>
                <a:solidFill>
                  <a:srgbClr val="FF0000"/>
                </a:solidFill>
                <a:latin typeface="Arial" pitchFamily="34" charset="0"/>
                <a:cs typeface="Arial" pitchFamily="34" charset="0"/>
              </a:rPr>
              <a:t>NHIỆT ĐỘNG LỰC HỌC</a:t>
            </a:r>
            <a:endParaRPr lang="vi-VN" sz="5600" b="1" dirty="0">
              <a:ln w="22225">
                <a:solidFill>
                  <a:schemeClr val="accent2"/>
                </a:solidFill>
                <a:prstDash val="solid"/>
              </a:ln>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288533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332656"/>
            <a:ext cx="8551248" cy="46469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vi-VN" sz="2800" b="1" dirty="0" smtClean="0">
                <a:solidFill>
                  <a:schemeClr val="tx2"/>
                </a:solidFill>
                <a:latin typeface="Arial" pitchFamily="34" charset="0"/>
                <a:cs typeface="Arial" pitchFamily="34" charset="0"/>
              </a:rPr>
              <a:t>2. Vận dụng cho khí lí tưởng:</a:t>
            </a:r>
            <a:endParaRPr lang="vi-VN" sz="2800" b="1" dirty="0" smtClean="0">
              <a:solidFill>
                <a:schemeClr val="tx2"/>
              </a:solidFill>
              <a:latin typeface="Arial" pitchFamily="34" charset="0"/>
              <a:cs typeface="Arial" pitchFamily="34" charset="0"/>
            </a:endParaRPr>
          </a:p>
          <a:p>
            <a:pPr algn="just">
              <a:lnSpc>
                <a:spcPct val="150000"/>
              </a:lnSpc>
            </a:pPr>
            <a:r>
              <a:rPr lang="vi-VN" sz="2800" dirty="0" smtClean="0">
                <a:solidFill>
                  <a:prstClr val="black"/>
                </a:solidFill>
                <a:latin typeface="Arial" pitchFamily="34" charset="0"/>
                <a:cs typeface="Arial" pitchFamily="34" charset="0"/>
              </a:rPr>
              <a:t>* Quá trình đẳng tích:</a:t>
            </a:r>
          </a:p>
          <a:p>
            <a:pPr algn="just">
              <a:lnSpc>
                <a:spcPct val="150000"/>
              </a:lnSpc>
            </a:pPr>
            <a:r>
              <a:rPr lang="vi-VN" sz="2800" dirty="0" smtClean="0">
                <a:solidFill>
                  <a:schemeClr val="tx1"/>
                </a:solidFill>
                <a:latin typeface="Arial" pitchFamily="34" charset="0"/>
                <a:cs typeface="Arial" pitchFamily="34" charset="0"/>
              </a:rPr>
              <a:t>Trong quá trình này, thể tích của khối khí không thay đổi, </a:t>
            </a:r>
            <a:r>
              <a:rPr lang="vi-VN" sz="2800" dirty="0" smtClean="0">
                <a:solidFill>
                  <a:schemeClr val="tx1"/>
                </a:solidFill>
                <a:latin typeface="Arial" pitchFamily="34" charset="0"/>
                <a:cs typeface="Arial" pitchFamily="34" charset="0"/>
                <a:sym typeface="Symbol" panose="05050102010706020507" pitchFamily="18" charset="2"/>
              </a:rPr>
              <a:t>V = 0  A = 0. Do đó biểu thức của nguyên lí I có dạng:</a:t>
            </a:r>
          </a:p>
          <a:p>
            <a:pPr algn="ctr">
              <a:lnSpc>
                <a:spcPct val="150000"/>
              </a:lnSpc>
            </a:pPr>
            <a:r>
              <a:rPr lang="vi-VN" sz="2800" dirty="0" smtClean="0">
                <a:solidFill>
                  <a:schemeClr val="tx1"/>
                </a:solidFill>
                <a:latin typeface="Arial" pitchFamily="34" charset="0"/>
                <a:cs typeface="Arial" pitchFamily="34" charset="0"/>
                <a:sym typeface="Symbol" panose="05050102010706020507" pitchFamily="18" charset="2"/>
              </a:rPr>
              <a:t>Q = </a:t>
            </a:r>
            <a:r>
              <a:rPr lang="el-GR" sz="2800" dirty="0" smtClean="0">
                <a:solidFill>
                  <a:schemeClr val="tx1"/>
                </a:solidFill>
                <a:latin typeface="Arial" pitchFamily="34" charset="0"/>
                <a:cs typeface="Arial" pitchFamily="34" charset="0"/>
                <a:sym typeface="Symbol" panose="05050102010706020507" pitchFamily="18" charset="2"/>
              </a:rPr>
              <a:t>Δ</a:t>
            </a:r>
            <a:r>
              <a:rPr lang="vi-VN" sz="2800" dirty="0" smtClean="0">
                <a:solidFill>
                  <a:schemeClr val="tx1"/>
                </a:solidFill>
                <a:latin typeface="Arial" pitchFamily="34" charset="0"/>
                <a:cs typeface="Arial" pitchFamily="34" charset="0"/>
                <a:sym typeface="Symbol" panose="05050102010706020507" pitchFamily="18" charset="2"/>
              </a:rPr>
              <a:t>U</a:t>
            </a:r>
          </a:p>
          <a:p>
            <a:pPr>
              <a:lnSpc>
                <a:spcPct val="150000"/>
              </a:lnSpc>
            </a:pPr>
            <a:r>
              <a:rPr lang="vi-VN" sz="2800" u="sng" dirty="0" smtClean="0">
                <a:solidFill>
                  <a:schemeClr val="tx1"/>
                </a:solidFill>
                <a:latin typeface="Arial" pitchFamily="34" charset="0"/>
                <a:cs typeface="Arial" pitchFamily="34" charset="0"/>
                <a:sym typeface="Symbol" panose="05050102010706020507" pitchFamily="18" charset="2"/>
              </a:rPr>
              <a:t>Kết luận</a:t>
            </a:r>
            <a:r>
              <a:rPr lang="vi-VN" sz="2800" dirty="0" smtClean="0">
                <a:solidFill>
                  <a:schemeClr val="tx1"/>
                </a:solidFill>
                <a:latin typeface="Arial" pitchFamily="34" charset="0"/>
                <a:cs typeface="Arial" pitchFamily="34" charset="0"/>
                <a:sym typeface="Symbol" panose="05050102010706020507" pitchFamily="18" charset="2"/>
              </a:rPr>
              <a:t>: Trong quá trình đẳng tích, nhiệt lượng mà khối khí nhận được chỉ dùng để làm tăng nội năng của khối khí.</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2668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16632"/>
            <a:ext cx="8064896" cy="17281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lnSpc>
                <a:spcPct val="150000"/>
              </a:lnSpc>
            </a:pPr>
            <a:r>
              <a:rPr lang="vi-VN" sz="2800" b="1" dirty="0" smtClean="0">
                <a:solidFill>
                  <a:srgbClr val="FF0000"/>
                </a:solidFill>
                <a:latin typeface="Arial" pitchFamily="34" charset="0"/>
                <a:cs typeface="Arial" pitchFamily="34" charset="0"/>
              </a:rPr>
              <a:t>IV. </a:t>
            </a:r>
            <a:r>
              <a:rPr lang="vi-VN" sz="2800" b="1" dirty="0" smtClean="0">
                <a:solidFill>
                  <a:srgbClr val="FF0000"/>
                </a:solidFill>
                <a:latin typeface="Arial" pitchFamily="34" charset="0"/>
                <a:cs typeface="Arial" pitchFamily="34" charset="0"/>
              </a:rPr>
              <a:t>NGUYÊN LÍ </a:t>
            </a:r>
            <a:r>
              <a:rPr lang="vi-VN" sz="2800" b="1" dirty="0" smtClean="0">
                <a:solidFill>
                  <a:srgbClr val="FF0000"/>
                </a:solidFill>
                <a:latin typeface="Arial" pitchFamily="34" charset="0"/>
                <a:cs typeface="Arial" pitchFamily="34" charset="0"/>
              </a:rPr>
              <a:t>II </a:t>
            </a:r>
            <a:r>
              <a:rPr lang="vi-VN" sz="2800" b="1" dirty="0" smtClean="0">
                <a:solidFill>
                  <a:srgbClr val="FF0000"/>
                </a:solidFill>
                <a:latin typeface="Arial" pitchFamily="34" charset="0"/>
                <a:cs typeface="Arial" pitchFamily="34" charset="0"/>
              </a:rPr>
              <a:t>NHIỆT ĐỘNG LỰC </a:t>
            </a:r>
            <a:r>
              <a:rPr lang="vi-VN" sz="2800" b="1" dirty="0" smtClean="0">
                <a:solidFill>
                  <a:srgbClr val="FF0000"/>
                </a:solidFill>
                <a:latin typeface="Arial" pitchFamily="34" charset="0"/>
                <a:cs typeface="Arial" pitchFamily="34" charset="0"/>
              </a:rPr>
              <a:t>HỌC</a:t>
            </a:r>
          </a:p>
          <a:p>
            <a:pPr>
              <a:lnSpc>
                <a:spcPct val="150000"/>
              </a:lnSpc>
            </a:pPr>
            <a:r>
              <a:rPr lang="vi-VN" sz="2800" b="1" dirty="0" smtClean="0">
                <a:solidFill>
                  <a:schemeClr val="tx2"/>
                </a:solidFill>
                <a:latin typeface="Arial" pitchFamily="34" charset="0"/>
                <a:cs typeface="Arial" pitchFamily="34" charset="0"/>
              </a:rPr>
              <a:t>1. Nguyên lý II Nhiệt động lực học</a:t>
            </a:r>
            <a:endParaRPr lang="en-US" sz="28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4140689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8640960" cy="51125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vi-VN" sz="2800" b="1" dirty="0" smtClean="0">
                <a:solidFill>
                  <a:srgbClr val="00B050"/>
                </a:solidFill>
                <a:latin typeface="Arial" pitchFamily="34" charset="0"/>
                <a:cs typeface="Arial" pitchFamily="34" charset="0"/>
              </a:rPr>
              <a:t>a) Cách phát biểu của Clausius:</a:t>
            </a:r>
          </a:p>
          <a:p>
            <a:pPr algn="just">
              <a:lnSpc>
                <a:spcPct val="150000"/>
              </a:lnSpc>
            </a:pPr>
            <a:r>
              <a:rPr lang="vi-VN" sz="2800" i="1" dirty="0" smtClean="0">
                <a:solidFill>
                  <a:schemeClr val="tx1"/>
                </a:solidFill>
                <a:latin typeface="Arial" pitchFamily="34" charset="0"/>
                <a:cs typeface="Arial" pitchFamily="34" charset="0"/>
              </a:rPr>
              <a:t>Nhiệt không thể tự truyền từ một vật sang vật nóng hơn.</a:t>
            </a:r>
          </a:p>
          <a:p>
            <a:pPr algn="just">
              <a:lnSpc>
                <a:spcPct val="150000"/>
              </a:lnSpc>
            </a:pPr>
            <a:r>
              <a:rPr lang="vi-VN" sz="2400" dirty="0" smtClean="0">
                <a:solidFill>
                  <a:schemeClr val="accent6"/>
                </a:solidFill>
                <a:latin typeface="Arial" pitchFamily="34" charset="0"/>
                <a:cs typeface="Arial" pitchFamily="34" charset="0"/>
              </a:rPr>
              <a:t>(Giải thích: Khi có 2 vật trao đổi nhiệt với nhau thì nhiệt TỰ ĐỘNG TRUYỀN từ vật nóng sang vật lạnh hơn, còn chiều ngược lại thì không thể xảy ra.</a:t>
            </a:r>
          </a:p>
          <a:p>
            <a:pPr algn="just">
              <a:lnSpc>
                <a:spcPct val="150000"/>
              </a:lnSpc>
            </a:pPr>
            <a:r>
              <a:rPr lang="vi-VN" sz="2400" dirty="0" smtClean="0">
                <a:solidFill>
                  <a:schemeClr val="accent6"/>
                </a:solidFill>
                <a:latin typeface="Arial" pitchFamily="34" charset="0"/>
                <a:cs typeface="Arial" pitchFamily="34" charset="0"/>
              </a:rPr>
              <a:t>Vd: Một cốc nước nóng để trong không khí thì cốc nước sẽ nguội dần do nhiệt lượng từ cốc nước </a:t>
            </a:r>
            <a:r>
              <a:rPr lang="vi-VN" sz="2400" i="1" dirty="0" smtClean="0">
                <a:solidFill>
                  <a:schemeClr val="accent6"/>
                </a:solidFill>
                <a:latin typeface="Arial" pitchFamily="34" charset="0"/>
                <a:cs typeface="Arial" pitchFamily="34" charset="0"/>
              </a:rPr>
              <a:t>tự động </a:t>
            </a:r>
            <a:r>
              <a:rPr lang="vi-VN" sz="2400" dirty="0" smtClean="0">
                <a:solidFill>
                  <a:schemeClr val="accent6"/>
                </a:solidFill>
                <a:latin typeface="Arial" pitchFamily="34" charset="0"/>
                <a:cs typeface="Arial" pitchFamily="34" charset="0"/>
              </a:rPr>
              <a:t>truyền từ cốc nước nóng sang không khí. Nhưng trường hợp ngược lại, để cốc nước trong không khí để cốc nước tự nóng lên thì không thể.</a:t>
            </a:r>
            <a:r>
              <a:rPr lang="vi-VN" sz="2400" dirty="0" smtClean="0">
                <a:solidFill>
                  <a:schemeClr val="accent6"/>
                </a:solidFill>
                <a:latin typeface="Arial" pitchFamily="34" charset="0"/>
                <a:cs typeface="Arial" pitchFamily="34" charset="0"/>
              </a:rPr>
              <a:t>)</a:t>
            </a:r>
            <a:endParaRPr lang="en-US" sz="2400" dirty="0">
              <a:solidFill>
                <a:schemeClr val="accent6"/>
              </a:solidFill>
              <a:latin typeface="Arial" pitchFamily="34" charset="0"/>
              <a:cs typeface="Arial" pitchFamily="34" charset="0"/>
            </a:endParaRPr>
          </a:p>
        </p:txBody>
      </p:sp>
    </p:spTree>
    <p:extLst>
      <p:ext uri="{BB962C8B-B14F-4D97-AF65-F5344CB8AC3E}">
        <p14:creationId xmlns:p14="http://schemas.microsoft.com/office/powerpoint/2010/main" val="221627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1232" y="260648"/>
            <a:ext cx="8551248" cy="24482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vi-VN" sz="2800" b="1" dirty="0" smtClean="0">
                <a:solidFill>
                  <a:srgbClr val="00B050"/>
                </a:solidFill>
                <a:latin typeface="Arial" pitchFamily="34" charset="0"/>
                <a:cs typeface="Arial" pitchFamily="34" charset="0"/>
              </a:rPr>
              <a:t>b) Cách phát biểu của Carnot:</a:t>
            </a:r>
          </a:p>
          <a:p>
            <a:pPr algn="just">
              <a:lnSpc>
                <a:spcPct val="150000"/>
              </a:lnSpc>
            </a:pPr>
            <a:r>
              <a:rPr lang="vi-VN" sz="2800" i="1" dirty="0" smtClean="0">
                <a:solidFill>
                  <a:schemeClr val="tx1"/>
                </a:solidFill>
                <a:latin typeface="Arial" pitchFamily="34" charset="0"/>
                <a:cs typeface="Arial" pitchFamily="34" charset="0"/>
              </a:rPr>
              <a:t>Động cơ nhiệt không thể chuyển hóa tất cả nhiệt lượng nhận được thành công cơ học.</a:t>
            </a:r>
            <a:endParaRPr lang="vi-VN" sz="2800" i="1"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6643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916832"/>
            <a:ext cx="8640960" cy="17281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lgn="just">
              <a:lnSpc>
                <a:spcPct val="150000"/>
              </a:lnSpc>
            </a:pPr>
            <a:r>
              <a:rPr lang="vi-VN" sz="2800" b="1" dirty="0" smtClean="0">
                <a:solidFill>
                  <a:schemeClr val="accent6"/>
                </a:solidFill>
                <a:latin typeface="Arial" pitchFamily="34" charset="0"/>
                <a:cs typeface="Arial" pitchFamily="34" charset="0"/>
              </a:rPr>
              <a:t>Các bạn xem bài và đọc thêm trong sách giáo khoa, nếu có vấn đề nào chưa hiểu rõ có thể liên lạc với cô qua số điện thoại: </a:t>
            </a:r>
            <a:r>
              <a:rPr lang="vi-VN" sz="2800" b="1" dirty="0" smtClean="0">
                <a:solidFill>
                  <a:schemeClr val="accent6"/>
                </a:solidFill>
                <a:latin typeface="Arial" pitchFamily="34" charset="0"/>
                <a:cs typeface="Arial" pitchFamily="34" charset="0"/>
              </a:rPr>
              <a:t>0982620597, để cô giải thích kĩ hơn.</a:t>
            </a:r>
            <a:endParaRPr lang="en-US" sz="2800" b="1" dirty="0">
              <a:solidFill>
                <a:schemeClr val="accent6"/>
              </a:solidFill>
              <a:latin typeface="Arial" pitchFamily="34" charset="0"/>
              <a:cs typeface="Arial" pitchFamily="34" charset="0"/>
            </a:endParaRPr>
          </a:p>
        </p:txBody>
      </p:sp>
    </p:spTree>
    <p:extLst>
      <p:ext uri="{BB962C8B-B14F-4D97-AF65-F5344CB8AC3E}">
        <p14:creationId xmlns:p14="http://schemas.microsoft.com/office/powerpoint/2010/main" val="1226626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212976"/>
            <a:ext cx="4561720" cy="29195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69853"/>
            <a:ext cx="5256584" cy="27784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3207247"/>
            <a:ext cx="3750412" cy="2812809"/>
          </a:xfrm>
          <a:prstGeom prst="rect">
            <a:avLst/>
          </a:prstGeom>
        </p:spPr>
      </p:pic>
    </p:spTree>
    <p:extLst>
      <p:ext uri="{BB962C8B-B14F-4D97-AF65-F5344CB8AC3E}">
        <p14:creationId xmlns:p14="http://schemas.microsoft.com/office/powerpoint/2010/main" val="3868462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6934200"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smtClean="0">
                <a:solidFill>
                  <a:srgbClr val="FF0000"/>
                </a:solidFill>
                <a:latin typeface="Arial" pitchFamily="34" charset="0"/>
                <a:cs typeface="Arial" pitchFamily="34" charset="0"/>
              </a:rPr>
              <a:t>I. </a:t>
            </a:r>
            <a:r>
              <a:rPr lang="vi-VN" sz="2800" b="1" dirty="0" smtClean="0">
                <a:solidFill>
                  <a:srgbClr val="FF0000"/>
                </a:solidFill>
                <a:latin typeface="Arial" pitchFamily="34" charset="0"/>
                <a:cs typeface="Arial" pitchFamily="34" charset="0"/>
              </a:rPr>
              <a:t>NỘI NĂNG</a:t>
            </a:r>
            <a:endParaRPr lang="en-US"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71185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418" y="476672"/>
            <a:ext cx="3871165" cy="2952328"/>
          </a:xfrm>
          <a:prstGeom prst="rect">
            <a:avLst/>
          </a:prstGeom>
        </p:spPr>
      </p:pic>
      <p:sp>
        <p:nvSpPr>
          <p:cNvPr id="3" name="Rectangle 2"/>
          <p:cNvSpPr/>
          <p:nvPr/>
        </p:nvSpPr>
        <p:spPr>
          <a:xfrm>
            <a:off x="304800" y="3717032"/>
            <a:ext cx="8534400" cy="234253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lgn="just"/>
            <a:r>
              <a:rPr lang="vi-VN" sz="2800" dirty="0" smtClean="0">
                <a:solidFill>
                  <a:schemeClr val="accent6">
                    <a:lumMod val="75000"/>
                  </a:schemeClr>
                </a:solidFill>
                <a:latin typeface="Arial" pitchFamily="34" charset="0"/>
                <a:cs typeface="Arial" pitchFamily="34" charset="0"/>
              </a:rPr>
              <a:t>Đun nóng </a:t>
            </a:r>
            <a:r>
              <a:rPr lang="vi-VN" sz="2800" dirty="0" smtClean="0">
                <a:solidFill>
                  <a:schemeClr val="accent6">
                    <a:lumMod val="75000"/>
                  </a:schemeClr>
                </a:solidFill>
                <a:latin typeface="Arial" pitchFamily="34" charset="0"/>
                <a:cs typeface="Arial" pitchFamily="34" charset="0"/>
                <a:sym typeface="Symbol" panose="05050102010706020507" pitchFamily="18" charset="2"/>
              </a:rPr>
              <a:t> Hơi nước sôi đẩy nắp ấm lên  Hơi nước thực hiện công  Hơi nước có năng lượng.</a:t>
            </a:r>
            <a:r>
              <a:rPr lang="vi-VN" sz="2800" dirty="0" smtClean="0">
                <a:solidFill>
                  <a:schemeClr val="accent6">
                    <a:lumMod val="75000"/>
                  </a:schemeClr>
                </a:solidFill>
                <a:latin typeface="Arial" pitchFamily="34" charset="0"/>
                <a:cs typeface="Arial" pitchFamily="34" charset="0"/>
              </a:rPr>
              <a:t> </a:t>
            </a:r>
          </a:p>
        </p:txBody>
      </p:sp>
    </p:spTree>
    <p:extLst>
      <p:ext uri="{BB962C8B-B14F-4D97-AF65-F5344CB8AC3E}">
        <p14:creationId xmlns:p14="http://schemas.microsoft.com/office/powerpoint/2010/main" val="3386133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surface tension of a soap surface">
            <a:hlinkClick r:id="" action="ppaction://media"/>
          </p:cNvPr>
          <p:cNvPicPr>
            <a:picLocks noChangeAspect="1"/>
          </p:cNvPicPr>
          <p:nvPr>
            <a:videoFile r:link="rId1"/>
            <p:extLst>
              <p:ext uri="{DAA4B4D4-6D71-4841-9C94-3DE7FCFB9230}">
                <p14:media xmlns:p14="http://schemas.microsoft.com/office/powerpoint/2010/main" r:embed="rId2">
                  <p14:trim st="17895" end="250777"/>
                </p14:media>
              </p:ext>
            </p:extLst>
          </p:nvPr>
        </p:nvPicPr>
        <p:blipFill>
          <a:blip r:embed="rId4"/>
          <a:stretch>
            <a:fillRect/>
          </a:stretch>
        </p:blipFill>
        <p:spPr>
          <a:xfrm>
            <a:off x="611560" y="404664"/>
            <a:ext cx="7936882" cy="4464496"/>
          </a:xfrm>
          <a:prstGeom prst="rect">
            <a:avLst/>
          </a:prstGeom>
        </p:spPr>
      </p:pic>
      <p:sp>
        <p:nvSpPr>
          <p:cNvPr id="3" name="Rectangle 2"/>
          <p:cNvSpPr/>
          <p:nvPr/>
        </p:nvSpPr>
        <p:spPr>
          <a:xfrm>
            <a:off x="312801" y="5013176"/>
            <a:ext cx="8534400" cy="13681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lgn="just"/>
            <a:r>
              <a:rPr lang="vi-VN" sz="2800" dirty="0" smtClean="0">
                <a:solidFill>
                  <a:schemeClr val="accent6">
                    <a:lumMod val="75000"/>
                  </a:schemeClr>
                </a:solidFill>
                <a:latin typeface="Arial" pitchFamily="34" charset="0"/>
                <a:cs typeface="Arial" pitchFamily="34" charset="0"/>
              </a:rPr>
              <a:t>Màng xà phòng làm dịch chuyển thanh kẽm </a:t>
            </a:r>
            <a:r>
              <a:rPr lang="vi-VN" sz="2800" dirty="0" smtClean="0">
                <a:solidFill>
                  <a:schemeClr val="accent6">
                    <a:lumMod val="75000"/>
                  </a:schemeClr>
                </a:solidFill>
                <a:latin typeface="Arial" pitchFamily="34" charset="0"/>
                <a:cs typeface="Arial" pitchFamily="34" charset="0"/>
                <a:sym typeface="Symbol" panose="05050102010706020507" pitchFamily="18" charset="2"/>
              </a:rPr>
              <a:t> thực hiện công  Có năng lượng.</a:t>
            </a:r>
            <a:endParaRPr lang="vi-VN" sz="2800" dirty="0" smtClean="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635210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51" y="332655"/>
            <a:ext cx="3347877" cy="2553245"/>
          </a:xfrm>
          <a:prstGeom prst="rect">
            <a:avLst/>
          </a:prstGeom>
        </p:spPr>
      </p:pic>
      <p:pic>
        <p:nvPicPr>
          <p:cNvPr id="4" name="The surface tension of a soap surface">
            <a:hlinkClick r:id="" action="ppaction://media"/>
          </p:cNvPr>
          <p:cNvPicPr>
            <a:picLocks noChangeAspect="1"/>
          </p:cNvPicPr>
          <p:nvPr>
            <a:videoFile r:link="rId1"/>
            <p:extLst>
              <p:ext uri="{DAA4B4D4-6D71-4841-9C94-3DE7FCFB9230}">
                <p14:media xmlns:p14="http://schemas.microsoft.com/office/powerpoint/2010/main" r:embed="rId2">
                  <p14:trim st="17895" end="250777"/>
                </p14:media>
              </p:ext>
            </p:extLst>
          </p:nvPr>
        </p:nvPicPr>
        <p:blipFill>
          <a:blip r:embed="rId5"/>
          <a:stretch>
            <a:fillRect/>
          </a:stretch>
        </p:blipFill>
        <p:spPr>
          <a:xfrm>
            <a:off x="576051" y="3789040"/>
            <a:ext cx="3808423" cy="2142238"/>
          </a:xfrm>
          <a:prstGeom prst="rect">
            <a:avLst/>
          </a:prstGeom>
        </p:spPr>
      </p:pic>
      <p:sp>
        <p:nvSpPr>
          <p:cNvPr id="5" name="Rectangle 4"/>
          <p:cNvSpPr/>
          <p:nvPr/>
        </p:nvSpPr>
        <p:spPr>
          <a:xfrm>
            <a:off x="4067944" y="337332"/>
            <a:ext cx="4752528" cy="234253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lgn="just"/>
            <a:r>
              <a:rPr lang="vi-VN" sz="2800" dirty="0" smtClean="0">
                <a:solidFill>
                  <a:schemeClr val="accent6">
                    <a:lumMod val="75000"/>
                  </a:schemeClr>
                </a:solidFill>
                <a:latin typeface="Arial" pitchFamily="34" charset="0"/>
                <a:cs typeface="Arial" pitchFamily="34" charset="0"/>
                <a:sym typeface="Symbol" panose="05050102010706020507" pitchFamily="18" charset="2"/>
              </a:rPr>
              <a:t> Chuyển động nhiệt của các phân tử.</a:t>
            </a:r>
            <a:endParaRPr lang="vi-VN" sz="2800" dirty="0" smtClean="0">
              <a:solidFill>
                <a:schemeClr val="accent6">
                  <a:lumMod val="75000"/>
                </a:schemeClr>
              </a:solidFill>
              <a:latin typeface="Arial" pitchFamily="34" charset="0"/>
              <a:cs typeface="Arial" pitchFamily="34" charset="0"/>
            </a:endParaRPr>
          </a:p>
        </p:txBody>
      </p:sp>
      <p:sp>
        <p:nvSpPr>
          <p:cNvPr id="6" name="Rectangle 5"/>
          <p:cNvSpPr/>
          <p:nvPr/>
        </p:nvSpPr>
        <p:spPr>
          <a:xfrm>
            <a:off x="4644008" y="3828476"/>
            <a:ext cx="4259266" cy="19982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lgn="just"/>
            <a:r>
              <a:rPr lang="vi-VN" sz="2800" dirty="0" smtClean="0">
                <a:solidFill>
                  <a:schemeClr val="accent6">
                    <a:lumMod val="75000"/>
                  </a:schemeClr>
                </a:solidFill>
                <a:latin typeface="Arial" pitchFamily="34" charset="0"/>
                <a:cs typeface="Arial" pitchFamily="34" charset="0"/>
                <a:sym typeface="Symbol" panose="05050102010706020507" pitchFamily="18" charset="2"/>
              </a:rPr>
              <a:t> Lực tương tác phân tử.</a:t>
            </a:r>
            <a:endParaRPr lang="vi-VN" sz="2800" dirty="0" smtClean="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373179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16632"/>
            <a:ext cx="6934200"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smtClean="0">
                <a:solidFill>
                  <a:srgbClr val="FF0000"/>
                </a:solidFill>
                <a:latin typeface="Arial" pitchFamily="34" charset="0"/>
                <a:cs typeface="Arial" pitchFamily="34" charset="0"/>
              </a:rPr>
              <a:t>I. </a:t>
            </a:r>
            <a:r>
              <a:rPr lang="vi-VN" sz="2800" b="1" dirty="0" smtClean="0">
                <a:solidFill>
                  <a:srgbClr val="FF0000"/>
                </a:solidFill>
                <a:latin typeface="Arial" pitchFamily="34" charset="0"/>
                <a:cs typeface="Arial" pitchFamily="34" charset="0"/>
              </a:rPr>
              <a:t>NỘI NĂNG</a:t>
            </a:r>
            <a:endParaRPr lang="en-US" sz="2800" b="1" dirty="0">
              <a:solidFill>
                <a:srgbClr val="FF0000"/>
              </a:solidFill>
              <a:latin typeface="Arial" pitchFamily="34" charset="0"/>
              <a:cs typeface="Arial" pitchFamily="34" charset="0"/>
            </a:endParaRPr>
          </a:p>
        </p:txBody>
      </p:sp>
      <p:sp>
        <p:nvSpPr>
          <p:cNvPr id="5" name="Rectangle 4"/>
          <p:cNvSpPr/>
          <p:nvPr/>
        </p:nvSpPr>
        <p:spPr>
          <a:xfrm>
            <a:off x="341232" y="1014264"/>
            <a:ext cx="8551248" cy="46469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vi-VN" sz="2800" dirty="0" smtClean="0">
                <a:solidFill>
                  <a:prstClr val="black"/>
                </a:solidFill>
                <a:latin typeface="Arial" pitchFamily="34" charset="0"/>
                <a:cs typeface="Arial" pitchFamily="34" charset="0"/>
              </a:rPr>
              <a:t>Nội năng là một dạng năng lượng bên trong của hệ, bao gồm tổng động năng chuyển động nhiệt của các phân tử cấu tạo nên hệ và thế năng tương tác giữa các phân tử đó.</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8727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16632"/>
            <a:ext cx="8064896"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vi-VN" sz="2800" b="1" dirty="0" smtClean="0">
                <a:solidFill>
                  <a:srgbClr val="FF0000"/>
                </a:solidFill>
                <a:latin typeface="Arial" pitchFamily="34" charset="0"/>
                <a:cs typeface="Arial" pitchFamily="34" charset="0"/>
              </a:rPr>
              <a:t>II. HAI CÁCH LÀM BIẾN ĐỔI ĐỘNG NĂNG</a:t>
            </a:r>
            <a:endParaRPr lang="en-US" sz="2800" b="1" dirty="0">
              <a:solidFill>
                <a:srgbClr val="FF0000"/>
              </a:solidFill>
              <a:latin typeface="Arial" pitchFamily="34" charset="0"/>
              <a:cs typeface="Arial" pitchFamily="34" charset="0"/>
            </a:endParaRPr>
          </a:p>
        </p:txBody>
      </p:sp>
      <p:sp>
        <p:nvSpPr>
          <p:cNvPr id="5" name="Rectangle 4"/>
          <p:cNvSpPr/>
          <p:nvPr/>
        </p:nvSpPr>
        <p:spPr>
          <a:xfrm>
            <a:off x="341232" y="1014264"/>
            <a:ext cx="8551248" cy="46469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endParaRPr lang="en-US" sz="2800" dirty="0">
              <a:solidFill>
                <a:schemeClr val="tx1"/>
              </a:solidFill>
              <a:latin typeface="Arial" pitchFamily="34" charset="0"/>
              <a:cs typeface="Arial" pitchFamily="34" charset="0"/>
            </a:endParaRPr>
          </a:p>
        </p:txBody>
      </p:sp>
      <p:sp>
        <p:nvSpPr>
          <p:cNvPr id="4" name="Rectangle 3"/>
          <p:cNvSpPr/>
          <p:nvPr/>
        </p:nvSpPr>
        <p:spPr>
          <a:xfrm>
            <a:off x="341232" y="726232"/>
            <a:ext cx="8551248" cy="46469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vi-VN" sz="2800" dirty="0" smtClean="0">
                <a:solidFill>
                  <a:prstClr val="black"/>
                </a:solidFill>
                <a:latin typeface="Arial" pitchFamily="34" charset="0"/>
                <a:cs typeface="Arial" pitchFamily="34" charset="0"/>
              </a:rPr>
              <a:t>- Thực hiện công.</a:t>
            </a:r>
          </a:p>
          <a:p>
            <a:pPr algn="just">
              <a:lnSpc>
                <a:spcPct val="150000"/>
              </a:lnSpc>
            </a:pPr>
            <a:r>
              <a:rPr lang="vi-VN" sz="2800" dirty="0" smtClean="0">
                <a:solidFill>
                  <a:schemeClr val="tx1"/>
                </a:solidFill>
                <a:latin typeface="Arial" pitchFamily="34" charset="0"/>
                <a:cs typeface="Arial" pitchFamily="34" charset="0"/>
              </a:rPr>
              <a:t>- Truyền nhiệt lượng.</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0011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16632"/>
            <a:ext cx="8064896"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vi-VN" sz="2800" b="1" dirty="0" smtClean="0">
                <a:solidFill>
                  <a:srgbClr val="FF0000"/>
                </a:solidFill>
                <a:latin typeface="Arial" pitchFamily="34" charset="0"/>
                <a:cs typeface="Arial" pitchFamily="34" charset="0"/>
              </a:rPr>
              <a:t>III. NGUYÊN LÍ I NHIỆT ĐỘNG LỰC HỌC</a:t>
            </a:r>
            <a:endParaRPr lang="en-US" sz="2800" b="1" dirty="0">
              <a:solidFill>
                <a:srgbClr val="FF0000"/>
              </a:solidFill>
              <a:latin typeface="Arial" pitchFamily="34" charset="0"/>
              <a:cs typeface="Arial" pitchFamily="34" charset="0"/>
            </a:endParaRPr>
          </a:p>
        </p:txBody>
      </p:sp>
      <p:sp>
        <p:nvSpPr>
          <p:cNvPr id="5" name="Rectangle 4"/>
          <p:cNvSpPr/>
          <p:nvPr/>
        </p:nvSpPr>
        <p:spPr>
          <a:xfrm>
            <a:off x="341232" y="1014264"/>
            <a:ext cx="8551248" cy="46469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endParaRPr lang="en-US" sz="2800" dirty="0">
              <a:solidFill>
                <a:schemeClr val="tx1"/>
              </a:solidFill>
              <a:latin typeface="Arial" pitchFamily="34" charset="0"/>
              <a:cs typeface="Arial" pitchFamily="34" charset="0"/>
            </a:endParaRPr>
          </a:p>
        </p:txBody>
      </p:sp>
      <p:sp>
        <p:nvSpPr>
          <p:cNvPr id="4" name="Rectangle 3"/>
          <p:cNvSpPr/>
          <p:nvPr/>
        </p:nvSpPr>
        <p:spPr>
          <a:xfrm>
            <a:off x="341232" y="726232"/>
            <a:ext cx="8551248" cy="46469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vi-VN" sz="2800" b="1" dirty="0" smtClean="0">
                <a:solidFill>
                  <a:schemeClr val="tx2"/>
                </a:solidFill>
                <a:latin typeface="Arial" pitchFamily="34" charset="0"/>
                <a:cs typeface="Arial" pitchFamily="34" charset="0"/>
              </a:rPr>
              <a:t>1. Phát biểu nguyên lí:</a:t>
            </a:r>
          </a:p>
          <a:p>
            <a:pPr algn="just">
              <a:lnSpc>
                <a:spcPct val="150000"/>
              </a:lnSpc>
            </a:pPr>
            <a:r>
              <a:rPr lang="vi-VN" sz="2800" dirty="0" smtClean="0">
                <a:solidFill>
                  <a:prstClr val="black"/>
                </a:solidFill>
                <a:latin typeface="Arial" pitchFamily="34" charset="0"/>
                <a:cs typeface="Arial" pitchFamily="34" charset="0"/>
              </a:rPr>
              <a:t>Độ </a:t>
            </a:r>
            <a:r>
              <a:rPr lang="vi-VN" sz="2800" dirty="0" smtClean="0">
                <a:solidFill>
                  <a:prstClr val="black"/>
                </a:solidFill>
                <a:latin typeface="Arial" pitchFamily="34" charset="0"/>
                <a:cs typeface="Arial" pitchFamily="34" charset="0"/>
              </a:rPr>
              <a:t>biến thiên nội năng của hệ bằng tổng đại số nhiệt lượng và công mà hệ nhận được.</a:t>
            </a:r>
          </a:p>
          <a:p>
            <a:pPr algn="just">
              <a:lnSpc>
                <a:spcPct val="150000"/>
              </a:lnSpc>
            </a:pPr>
            <a:r>
              <a:rPr lang="vi-VN" sz="2800" dirty="0" smtClean="0">
                <a:solidFill>
                  <a:prstClr val="black"/>
                </a:solidFill>
                <a:latin typeface="Arial" pitchFamily="34" charset="0"/>
                <a:cs typeface="Arial" pitchFamily="34" charset="0"/>
              </a:rPr>
              <a:t>ΔU = Q + A</a:t>
            </a:r>
          </a:p>
          <a:p>
            <a:pPr algn="just">
              <a:lnSpc>
                <a:spcPct val="150000"/>
              </a:lnSpc>
            </a:pPr>
            <a:r>
              <a:rPr lang="vi-VN" sz="2800" dirty="0" smtClean="0">
                <a:solidFill>
                  <a:prstClr val="black"/>
                </a:solidFill>
                <a:latin typeface="Arial" pitchFamily="34" charset="0"/>
                <a:cs typeface="Arial" pitchFamily="34" charset="0"/>
              </a:rPr>
              <a:t>Q &gt; 0: Hệ nhận nhiệt lượng.</a:t>
            </a:r>
          </a:p>
          <a:p>
            <a:pPr algn="just">
              <a:lnSpc>
                <a:spcPct val="150000"/>
              </a:lnSpc>
            </a:pPr>
            <a:r>
              <a:rPr lang="vi-VN" sz="2800" dirty="0" smtClean="0">
                <a:solidFill>
                  <a:prstClr val="black"/>
                </a:solidFill>
                <a:latin typeface="Arial" pitchFamily="34" charset="0"/>
                <a:cs typeface="Arial" pitchFamily="34" charset="0"/>
              </a:rPr>
              <a:t>Q&lt; 0: Hệ nhả nhiệt lượng.</a:t>
            </a:r>
          </a:p>
          <a:p>
            <a:pPr algn="just">
              <a:lnSpc>
                <a:spcPct val="150000"/>
              </a:lnSpc>
            </a:pPr>
            <a:r>
              <a:rPr lang="vi-VN" sz="2800" dirty="0" smtClean="0">
                <a:solidFill>
                  <a:prstClr val="black"/>
                </a:solidFill>
                <a:latin typeface="Arial" pitchFamily="34" charset="0"/>
                <a:cs typeface="Arial" pitchFamily="34" charset="0"/>
              </a:rPr>
              <a:t>A&gt; 0: Hệ nhận công.</a:t>
            </a:r>
          </a:p>
          <a:p>
            <a:pPr algn="just">
              <a:lnSpc>
                <a:spcPct val="150000"/>
              </a:lnSpc>
            </a:pPr>
            <a:r>
              <a:rPr lang="vi-VN" sz="2800" dirty="0" smtClean="0">
                <a:solidFill>
                  <a:prstClr val="black"/>
                </a:solidFill>
                <a:latin typeface="Arial" pitchFamily="34" charset="0"/>
                <a:cs typeface="Arial" pitchFamily="34" charset="0"/>
              </a:rPr>
              <a:t>A&lt; 0: Hệ sinh công.</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25605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315</TotalTime>
  <Words>480</Words>
  <Application>Microsoft Office PowerPoint</Application>
  <PresentationFormat>On-screen Show (4:3)</PresentationFormat>
  <Paragraphs>34</Paragraphs>
  <Slides>14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NTTNhung</cp:lastModifiedBy>
  <cp:revision>58</cp:revision>
  <dcterms:created xsi:type="dcterms:W3CDTF">2020-04-06T08:21:25Z</dcterms:created>
  <dcterms:modified xsi:type="dcterms:W3CDTF">2021-05-13T04:51:51Z</dcterms:modified>
</cp:coreProperties>
</file>